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tags/tag10.xml" ContentType="application/vnd.openxmlformats-officedocument.presentationml.tags+xml"/>
  <Override PartName="/ppt/notesSlides/notesSlide22.xml" ContentType="application/vnd.openxmlformats-officedocument.presentationml.notesSlide+xml"/>
  <Override PartName="/ppt/tags/tag1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2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7" r:id="rId2"/>
    <p:sldId id="268" r:id="rId3"/>
    <p:sldId id="372" r:id="rId4"/>
    <p:sldId id="389" r:id="rId5"/>
    <p:sldId id="373" r:id="rId6"/>
    <p:sldId id="374" r:id="rId7"/>
    <p:sldId id="344" r:id="rId8"/>
    <p:sldId id="347" r:id="rId9"/>
    <p:sldId id="342" r:id="rId10"/>
    <p:sldId id="348" r:id="rId11"/>
    <p:sldId id="350" r:id="rId12"/>
    <p:sldId id="354" r:id="rId13"/>
    <p:sldId id="385" r:id="rId14"/>
    <p:sldId id="386" r:id="rId15"/>
    <p:sldId id="387" r:id="rId16"/>
    <p:sldId id="391" r:id="rId17"/>
    <p:sldId id="392" r:id="rId18"/>
    <p:sldId id="359" r:id="rId19"/>
    <p:sldId id="355" r:id="rId20"/>
    <p:sldId id="361" r:id="rId21"/>
    <p:sldId id="362" r:id="rId22"/>
    <p:sldId id="363" r:id="rId23"/>
    <p:sldId id="360" r:id="rId24"/>
    <p:sldId id="366" r:id="rId25"/>
    <p:sldId id="367" r:id="rId26"/>
    <p:sldId id="368" r:id="rId27"/>
    <p:sldId id="394" r:id="rId28"/>
    <p:sldId id="369" r:id="rId29"/>
    <p:sldId id="384" r:id="rId30"/>
    <p:sldId id="383" r:id="rId31"/>
    <p:sldId id="395" r:id="rId32"/>
    <p:sldId id="396" r:id="rId33"/>
    <p:sldId id="397" r:id="rId34"/>
    <p:sldId id="381" r:id="rId35"/>
    <p:sldId id="382" r:id="rId36"/>
    <p:sldId id="370" r:id="rId37"/>
    <p:sldId id="400" r:id="rId38"/>
    <p:sldId id="398" r:id="rId39"/>
    <p:sldId id="379" r:id="rId40"/>
    <p:sldId id="267" r:id="rId41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693" autoAdjust="0"/>
  </p:normalViewPr>
  <p:slideViewPr>
    <p:cSldViewPr snapToGrid="0">
      <p:cViewPr varScale="1">
        <p:scale>
          <a:sx n="76" d="100"/>
          <a:sy n="76" d="100"/>
        </p:scale>
        <p:origin x="8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“</a:t>
            </a:r>
            <a:r>
              <a:rPr lang="zh-CN" altLang="en-US" dirty="0"/>
              <a:t>开卷有益</a:t>
            </a:r>
            <a:r>
              <a:rPr lang="en-US" altLang="zh-CN" dirty="0"/>
              <a:t>”</a:t>
            </a:r>
            <a:r>
              <a:rPr lang="zh-CN" altLang="en-US" dirty="0"/>
              <a:t>，</a:t>
            </a:r>
            <a:r>
              <a:rPr lang="en-US" altLang="zh-CN" dirty="0"/>
              <a:t>“</a:t>
            </a:r>
            <a:r>
              <a:rPr lang="zh-CN" altLang="en-US" dirty="0"/>
              <a:t>模板规范</a:t>
            </a:r>
            <a:r>
              <a:rPr lang="en-US" altLang="zh-CN" dirty="0"/>
              <a:t>”</a:t>
            </a:r>
            <a:r>
              <a:rPr lang="zh-CN" altLang="en-US" dirty="0"/>
              <a:t>，</a:t>
            </a:r>
            <a:r>
              <a:rPr lang="en-US" altLang="zh-CN" dirty="0"/>
              <a:t>“</a:t>
            </a:r>
            <a:r>
              <a:rPr lang="zh-CN" altLang="en-US" dirty="0"/>
              <a:t>创意引导</a:t>
            </a:r>
            <a:r>
              <a:rPr lang="en-US" altLang="zh-CN" dirty="0"/>
              <a:t>” credit: </a:t>
            </a:r>
            <a:r>
              <a:rPr lang="en-US" altLang="zh-CN" dirty="0" err="1"/>
              <a:t>于建国</a:t>
            </a:r>
            <a:endParaRPr lang="en-US" altLang="zh-CN" dirty="0"/>
          </a:p>
          <a:p>
            <a:r>
              <a:rPr lang="en-US" altLang="zh-CN" dirty="0"/>
              <a:t>Image credit: Yann </a:t>
            </a:r>
            <a:r>
              <a:rPr lang="en-US" altLang="zh-CN" dirty="0" err="1"/>
              <a:t>Lecun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331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323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https://arxiv.org/pdf/2201.11903.pdf</a:t>
            </a:r>
            <a:endParaRPr lang="zh-CN" altLang="en-US" dirty="0"/>
          </a:p>
          <a:p>
            <a:r>
              <a:rPr lang="en-US" altLang="zh-CN" dirty="0"/>
              <a:t>http://ai.stanford.edu/blog/understanding-incontext/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59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192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https://ai.googleblog.com/2022/04/pathways-language-model-palm-scaling-to.html</a:t>
            </a:r>
          </a:p>
          <a:p>
            <a:r>
              <a:rPr lang="en-US" altLang="zh-CN" dirty="0"/>
              <a:t>Two aspects: general capabilities / general knowledge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219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Not limited to these, just pick some representative </a:t>
            </a:r>
            <a:r>
              <a:rPr lang="en-US" altLang="zh-CN" dirty="0">
                <a:sym typeface="Wingdings" panose="05000000000000000000" pitchFamily="2" charset="2"/>
              </a:rPr>
              <a:t>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https://openai.com/blog/chatgpt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Before GPT-4, </a:t>
            </a:r>
            <a:r>
              <a:rPr lang="en-US" altLang="zh-CN" dirty="0" err="1"/>
              <a:t>ChatGPT</a:t>
            </a:r>
            <a:r>
              <a:rPr lang="en-US" altLang="zh-CN" dirty="0"/>
              <a:t>: do tests well, help human learning new area, write codes / poems / reports / summary</a:t>
            </a:r>
          </a:p>
          <a:p>
            <a:r>
              <a:rPr lang="en-US" altLang="zh-CN" dirty="0"/>
              <a:t>GPT-4: reliability (in tests and reasoning), able to understand images (meme, physics), 操纵性（steerability）for text style, format, etc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https://arxiv.org/abs/2302.14045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https://palm-e.github.io/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https://arxiv.org/abs/2303.04671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445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https://arxiv.org/abs/2211.09085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Others: </a:t>
            </a:r>
            <a:r>
              <a:rPr lang="en-US" altLang="zh-CN" sz="1200" dirty="0" err="1"/>
              <a:t>LLaMA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PaLM</a:t>
            </a:r>
            <a:r>
              <a:rPr lang="en-US" altLang="zh-CN" sz="1200" dirty="0"/>
              <a:t>, OPT, MOSS, </a:t>
            </a:r>
            <a:r>
              <a:rPr lang="en-US" altLang="zh-CN" sz="1200" dirty="0" err="1"/>
              <a:t>ChatGLM</a:t>
            </a:r>
            <a:r>
              <a:rPr lang="en-US" altLang="zh-CN" sz="1200" dirty="0"/>
              <a:t>, ERNIE…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Information Extraction / search the web / efficient production / roleplaying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私域知识共享平台，例如对于金融、招生、法律等；基于 </a:t>
            </a:r>
            <a:r>
              <a:rPr lang="en-US" altLang="zh-CN" b="0" i="0" dirty="0" err="1">
                <a:solidFill>
                  <a:srgbClr val="374151"/>
                </a:solidFill>
                <a:effectLst/>
                <a:latin typeface="Söhne"/>
              </a:rPr>
              <a:t>ChatGPT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的员工培训和发展系统，提高员工技能</a:t>
            </a: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Mainly in the domain of AI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200" dirty="0"/>
              <a:t>Curating corpus -&gt;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1200" dirty="0"/>
              <a:t>Obtaining and Selecting training Corpus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1200" dirty="0"/>
              <a:t>Filtering low-quality data through rewards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1200" dirty="0"/>
              <a:t>Sampling and Batching Techniques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268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https://crfm.stanford.edu/2023/03/13/alpaca.html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74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241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0626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374151"/>
                </a:solidFill>
                <a:effectLst/>
                <a:latin typeface="Söhne"/>
              </a:rPr>
              <a:t>Business security: No need to invest “their” development</a:t>
            </a: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9032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200" b="0" i="0" dirty="0">
                <a:solidFill>
                  <a:srgbClr val="374151"/>
                </a:solidFill>
                <a:effectLst/>
                <a:latin typeface="Söhne"/>
              </a:rPr>
              <a:t>Expensive: 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Söhne"/>
              </a:rPr>
              <a:t>Limited capabilities than tech giants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200" dirty="0"/>
              <a:t>No data: (Chinese, from users, private data)</a:t>
            </a:r>
            <a:endParaRPr lang="en-US" sz="12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dirty="0">
                <a:solidFill>
                  <a:srgbClr val="374151"/>
                </a:solidFill>
                <a:effectLst/>
                <a:latin typeface="Söhne"/>
              </a:rPr>
              <a:t>Others: policy risk, political concerns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135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打不过就加入</a:t>
            </a:r>
            <a:r>
              <a:rPr lang="en-US" altLang="zh-CN" dirty="0"/>
              <a:t>~</a:t>
            </a:r>
          </a:p>
          <a:p>
            <a:r>
              <a:rPr lang="en-US" altLang="zh-CN" dirty="0"/>
              <a:t>Systems with </a:t>
            </a:r>
            <a:r>
              <a:rPr lang="en-US" altLang="zh-CN" dirty="0" err="1"/>
              <a:t>lms</a:t>
            </a:r>
            <a:r>
              <a:rPr lang="zh-CN" altLang="en-US" dirty="0"/>
              <a:t>可以举例子就是</a:t>
            </a:r>
            <a:r>
              <a:rPr lang="en-US" altLang="zh-CN" dirty="0" err="1"/>
              <a:t>webbrain+chatgpt</a:t>
            </a:r>
            <a:r>
              <a:rPr lang="en-US" altLang="zh-CN" dirty="0"/>
              <a:t>.</a:t>
            </a:r>
            <a:r>
              <a:rPr lang="zh-CN" altLang="en-US" dirty="0"/>
              <a:t>一个任务需要检索和生成，检索我们自己完成，生成用</a:t>
            </a:r>
            <a:r>
              <a:rPr lang="en-US" altLang="zh-CN" dirty="0" err="1"/>
              <a:t>chatgpt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4670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https://arxiv.org/pdf/2303.05398v1.pdf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737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1835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4647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https://arxiv.org/abs/2302.04761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https://arxiv.org/abs/2105.14103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其他的很多领域也可以有</a:t>
            </a:r>
            <a:r>
              <a:rPr lang="en-US" altLang="zh-CN" dirty="0"/>
              <a:t>research with / about </a:t>
            </a:r>
            <a:r>
              <a:rPr lang="en-US" altLang="zh-CN" dirty="0" err="1"/>
              <a:t>ChatGPT</a:t>
            </a:r>
            <a:r>
              <a:rPr lang="en-US" altLang="zh-CN" dirty="0"/>
              <a:t>, </a:t>
            </a:r>
            <a:r>
              <a:rPr lang="zh-CN" altLang="en-US" dirty="0"/>
              <a:t>例如数学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403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1310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LLM is becoming a part of our life (daily usage, research baselines)</a:t>
            </a:r>
          </a:p>
          <a:p>
            <a:pPr marL="228600" indent="-228600">
              <a:buAutoNum type="arabicPeriod"/>
            </a:pPr>
            <a:r>
              <a:rPr lang="en-US" altLang="zh-CN" dirty="0"/>
              <a:t>Embracing New Technologies. LLM can not replace us, those who can use LLM can replace us.</a:t>
            </a:r>
          </a:p>
          <a:p>
            <a:pPr marL="228600" indent="-228600">
              <a:buAutoNum type="arabicPeriod"/>
            </a:pPr>
            <a:r>
              <a:rPr lang="en-US" altLang="zh-CN" dirty="0"/>
              <a:t>For research fellows: we still have a long way to go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67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https://openai.com/research/gpt-4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933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ym typeface="+mn-ea"/>
              </a:rPr>
              <a:t>https://huggingface.co/blog/large-language-models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41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917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93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https://arxiv.org/pdf/1810.04805.pdf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https://arxiv.org/pdf/1810.04805.pdf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27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38C5E73-43B4-D834-7852-C322C6A40697}"/>
              </a:ext>
            </a:extLst>
          </p:cNvPr>
          <p:cNvSpPr txBox="1"/>
          <p:nvPr/>
        </p:nvSpPr>
        <p:spPr bwMode="auto">
          <a:xfrm>
            <a:off x="1752899" y="1927559"/>
            <a:ext cx="8686201" cy="3002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5" tIns="45712" rIns="91425" bIns="45712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Large Language Models and Applications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/>
              <a:t>Theories of Language Models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9310" y="1769745"/>
            <a:ext cx="10642600" cy="4502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/>
              <a:t>Parametric architectures for text translation: Encoder-Decoder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27070" y="2492375"/>
            <a:ext cx="5720080" cy="41281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/>
              <a:t>Theories of Language Models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6265" y="1831877"/>
            <a:ext cx="10642600" cy="4502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/>
              <a:t>Training Language Models</a:t>
            </a:r>
          </a:p>
          <a:p>
            <a:endParaRPr lang="en-US" altLang="zh-CN" sz="2800" dirty="0"/>
          </a:p>
          <a:p>
            <a:r>
              <a:rPr lang="en-US" altLang="zh-CN" sz="2800" dirty="0"/>
              <a:t>· Pre-training</a:t>
            </a:r>
          </a:p>
          <a:p>
            <a:endParaRPr lang="en-US" altLang="zh-CN" sz="2800" dirty="0"/>
          </a:p>
          <a:p>
            <a:r>
              <a:rPr lang="en-US" altLang="zh-CN" sz="2800" dirty="0"/>
              <a:t>· Supervised Training</a:t>
            </a:r>
          </a:p>
          <a:p>
            <a:endParaRPr lang="en-US" altLang="zh-CN" sz="2800" dirty="0"/>
          </a:p>
          <a:p>
            <a:r>
              <a:rPr lang="en-US" altLang="zh-CN" sz="2800" dirty="0"/>
              <a:t>· Reinforcement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9B36D-FFBD-E863-288C-C84368C69D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1127" y="1854539"/>
            <a:ext cx="6777783" cy="39207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859790" y="28816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/>
              <a:t>2. More is Different, Language Models Likewise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LLM is different: A paradigm shift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6310" y="1811510"/>
            <a:ext cx="9812020" cy="48175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74151"/>
                </a:solidFill>
                <a:effectLst/>
                <a:latin typeface="Söhne"/>
              </a:rPr>
              <a:t>Harder to handle: Training cost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D0BD6A-9A66-2C0C-2259-48A1F902D8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2181" y="3483423"/>
            <a:ext cx="9029700" cy="1952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C63DB4-AEBE-5A8F-BB96-7F5FE636D5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500" y="2705100"/>
            <a:ext cx="8763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3923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LLM is different: A paradigm shift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6310" y="1811510"/>
            <a:ext cx="9812020" cy="48175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74151"/>
                </a:solidFill>
                <a:effectLst/>
                <a:latin typeface="Söhne"/>
              </a:rPr>
              <a:t>Easier to use: From fine-tuning to prompt engineering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B396D7-0E6D-7EB8-FA53-4D2E21BC0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893" y="2802804"/>
            <a:ext cx="4330827" cy="26799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DBCD8C-0DD6-DF95-62D1-FEC022EE0D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9150" y="2796738"/>
            <a:ext cx="4337820" cy="267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0333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LLM is different: A paradigm shift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6310" y="1811510"/>
            <a:ext cx="9812020" cy="48175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74151"/>
                </a:solidFill>
                <a:effectLst/>
                <a:latin typeface="Söhne"/>
              </a:rPr>
              <a:t>Emerging Capabilities: ICL</a:t>
            </a:r>
            <a:r>
              <a:rPr lang="en-US" sz="2800" dirty="0">
                <a:solidFill>
                  <a:srgbClr val="374151"/>
                </a:solidFill>
                <a:latin typeface="Söhne"/>
              </a:rPr>
              <a:t> /</a:t>
            </a:r>
            <a:r>
              <a:rPr lang="en-US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800" b="0" i="0" dirty="0" err="1">
                <a:solidFill>
                  <a:srgbClr val="374151"/>
                </a:solidFill>
                <a:effectLst/>
                <a:latin typeface="Söhne"/>
              </a:rPr>
              <a:t>CoT</a:t>
            </a:r>
            <a:r>
              <a:rPr lang="en-US" sz="2800" dirty="0">
                <a:solidFill>
                  <a:srgbClr val="374151"/>
                </a:solidFill>
                <a:latin typeface="Söhne"/>
              </a:rPr>
              <a:t> /</a:t>
            </a:r>
            <a:r>
              <a:rPr lang="en-US" sz="2800" b="0" i="0" dirty="0">
                <a:solidFill>
                  <a:srgbClr val="374151"/>
                </a:solidFill>
                <a:effectLst/>
                <a:latin typeface="Söhne"/>
              </a:rPr>
              <a:t> MM reasoning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2B421-92DF-A62F-9BE5-23EBE3742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510" y="2527557"/>
            <a:ext cx="5934606" cy="3631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98E9C1-7490-C577-865F-8C455F19DD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7379" y="2307825"/>
            <a:ext cx="4096876" cy="413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2632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LLM is different: A paradigm shift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6310" y="1811510"/>
            <a:ext cx="9812020" cy="48175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74151"/>
                </a:solidFill>
                <a:effectLst/>
                <a:latin typeface="Söhne"/>
              </a:rPr>
              <a:t>Solving real-word problems with general intelligence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BC6FCC-8A47-7ADB-9557-CCAC6BB9BA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551" y="2490541"/>
            <a:ext cx="6690449" cy="18036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8847C8-B86A-CCF1-2F2F-E912473E6B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551" y="4294208"/>
            <a:ext cx="6627406" cy="17808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593690-EFA0-68D0-63CD-18606C6F7E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8726" y="2675736"/>
            <a:ext cx="5664836" cy="286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2271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LLM is different: A paradigm shift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6310" y="1811510"/>
            <a:ext cx="9812020" cy="48175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74151"/>
                </a:solidFill>
                <a:effectLst/>
                <a:latin typeface="Söhne"/>
              </a:rPr>
              <a:t>Solving real-word problems with general intelligence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247EC6-DFAC-DF0B-1750-A81D4E4EFD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0137" y="4514217"/>
            <a:ext cx="6593029" cy="2542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DB2E53-7961-170F-5514-C01F09BA59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9973" y="2265350"/>
            <a:ext cx="4627319" cy="2216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D96038-59AD-93D6-ACFA-0E4E380CB6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0558" y="2560895"/>
            <a:ext cx="2869415" cy="19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9517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859790" y="28816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/>
              <a:t>3. Examples and applications of LLMs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17630" y="568325"/>
            <a:ext cx="10754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err="1"/>
              <a:t>ChatGPT</a:t>
            </a:r>
            <a:r>
              <a:rPr lang="en-US" altLang="zh-CN" sz="3600" dirty="0"/>
              <a:t>: Reinforcement Learning from Human Feedback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6310" y="1654175"/>
            <a:ext cx="9812020" cy="4006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zh-CN" sz="2800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00525" y="1654175"/>
            <a:ext cx="8739344" cy="497484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6902602-151E-91C5-5740-D501FC0DD8A4}"/>
              </a:ext>
            </a:extLst>
          </p:cNvPr>
          <p:cNvSpPr>
            <a:spLocks noGrp="1"/>
          </p:cNvSpPr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altLang="zh-CN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GPT-4 just released!</a:t>
            </a: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7329E683-2663-3D02-CEB8-44B5CC11B4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77316" y="1173253"/>
            <a:ext cx="6780700" cy="45091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Kosmos-1: Multimodal Large Language Models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6310" y="1654175"/>
            <a:ext cx="9812020" cy="4006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09290" y="1622425"/>
            <a:ext cx="5865495" cy="52355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/>
              <a:t>PaLM</a:t>
            </a:r>
            <a:r>
              <a:rPr lang="en-US" altLang="zh-CN" sz="4000" dirty="0"/>
              <a:t>-E: Embodied Language Models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6310" y="1654175"/>
            <a:ext cx="9812020" cy="4006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57400" y="1654810"/>
            <a:ext cx="8077200" cy="47015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/>
              <a:t>Visual </a:t>
            </a:r>
            <a:r>
              <a:rPr lang="en-US" altLang="zh-CN" sz="3600" dirty="0" err="1"/>
              <a:t>ChatGPT</a:t>
            </a:r>
            <a:r>
              <a:rPr lang="en-US" altLang="zh-CN" sz="3600" dirty="0"/>
              <a:t>: Large Language Model + Visual Models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6310" y="1654175"/>
            <a:ext cx="9812020" cy="4006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948940" y="1671955"/>
            <a:ext cx="6125845" cy="50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77556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Galactica: Language Model + Research Data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6310" y="1654175"/>
            <a:ext cx="9812020" cy="4006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32965" y="1894205"/>
            <a:ext cx="8162290" cy="41389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Applications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6310" y="1654175"/>
            <a:ext cx="9812020" cy="4006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2D4DB2-F63C-3980-7CB9-3A1938072B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1580" y="1816005"/>
            <a:ext cx="3775773" cy="27563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AACD27-E06B-EFFC-5BE1-D272DE277C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3938" y="1772457"/>
            <a:ext cx="3476647" cy="27563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A14379-B959-DC02-63D4-CC769815C0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98" y="1772457"/>
            <a:ext cx="3514833" cy="50855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35D27B-5830-802C-1DB8-5AC815F1BF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3938" y="4502522"/>
            <a:ext cx="7102827" cy="233633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/>
              <a:t>Applications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6310" y="1991995"/>
            <a:ext cx="9812020" cy="4866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Customer service / advisor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Knowledge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Recommendation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Virtual Assistant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859790" y="28816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/>
              <a:t>4. Future Research Directions about LLMs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“Replicating” LLMs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0090" y="1811511"/>
            <a:ext cx="9812020" cy="4006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/>
              <a:t>Approaches: Improving Effectiveness</a:t>
            </a:r>
          </a:p>
          <a:p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Curating training corpus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Human Evaluation for Ethics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Learning from existing LMs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624991474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Alpaca: Learning from existing LLMs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0090" y="1654175"/>
            <a:ext cx="9812020" cy="4006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zh-C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72D078-4787-FED9-8421-B325BAEF7B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877" y="2275776"/>
            <a:ext cx="9417129" cy="40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08736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969" y="22860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“Replicating” LLMs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0090" y="1791524"/>
            <a:ext cx="9812020" cy="4006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/>
              <a:t>Approaches: Improving 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Training:  Efficient / Staged Training</a:t>
            </a:r>
          </a:p>
          <a:p>
            <a:pPr lvl="1"/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Hardware:  GPU / Cloud / Federate Learning</a:t>
            </a:r>
          </a:p>
          <a:p>
            <a:pPr lvl="1"/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Software:  Compiling / Coding</a:t>
            </a:r>
          </a:p>
        </p:txBody>
      </p:sp>
    </p:spTree>
    <p:extLst>
      <p:ext uri="{BB962C8B-B14F-4D97-AF65-F5344CB8AC3E}">
        <p14:creationId xmlns:p14="http://schemas.microsoft.com/office/powerpoint/2010/main" val="74909112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F709E8-A1E5-004E-CF62-2170BC9371A2}"/>
              </a:ext>
            </a:extLst>
          </p:cNvPr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GPT-4 just released!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20ADF-866F-C803-C114-CD7AD27BA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69633"/>
            <a:ext cx="5691629" cy="3774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5C85B4-90FE-12E2-5EFA-4899436A4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87" y="1918142"/>
            <a:ext cx="5819413" cy="372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56892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“Replicating” LLMs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0090" y="1654175"/>
            <a:ext cx="9812020" cy="4006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/>
              <a:t>Pros:</a:t>
            </a:r>
          </a:p>
          <a:p>
            <a:pPr lvl="1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74151"/>
                </a:solidFill>
                <a:effectLst/>
                <a:latin typeface="Söhne"/>
              </a:rPr>
              <a:t>Encourages open-source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74151"/>
                </a:solidFill>
                <a:latin typeface="Söhne"/>
              </a:rPr>
              <a:t>Business </a:t>
            </a:r>
            <a:r>
              <a:rPr lang="en-US" sz="2800" b="0" i="0" dirty="0">
                <a:solidFill>
                  <a:srgbClr val="374151"/>
                </a:solidFill>
                <a:effectLst/>
                <a:latin typeface="Söhne"/>
              </a:rPr>
              <a:t>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74151"/>
                </a:solidFill>
                <a:effectLst/>
                <a:latin typeface="Söhne"/>
              </a:rPr>
              <a:t>Customizable for specific use</a:t>
            </a:r>
            <a:endParaRPr lang="en-US" altLang="zh-CN" sz="2800" dirty="0">
              <a:solidFill>
                <a:srgbClr val="374151"/>
              </a:solidFill>
              <a:latin typeface="Söhne"/>
            </a:endParaRPr>
          </a:p>
          <a:p>
            <a:endParaRPr lang="en-US" sz="28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624239577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“Replicating” LLMs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0090" y="1654175"/>
            <a:ext cx="9812020" cy="4006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/>
              <a:t>Cons:</a:t>
            </a:r>
          </a:p>
          <a:p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74151"/>
                </a:solidFill>
                <a:effectLst/>
                <a:latin typeface="Söhne"/>
              </a:rPr>
              <a:t>Expensive with risks</a:t>
            </a:r>
          </a:p>
          <a:p>
            <a:endParaRPr lang="en-US" sz="28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74151"/>
                </a:solidFill>
                <a:effectLst/>
                <a:latin typeface="Söhne"/>
              </a:rPr>
              <a:t>Ethical considerations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74151"/>
                </a:solidFill>
                <a:effectLst/>
                <a:latin typeface="Söhne"/>
              </a:rPr>
              <a:t>Limited 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79442915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“Leveraging” LLMs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0090" y="1654175"/>
            <a:ext cx="9812020" cy="4006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/>
              <a:t>Approaches: borrowing wisdom from LLMs</a:t>
            </a:r>
          </a:p>
          <a:p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In-Context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Knowledge Distillation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Systems with LLMs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Prompt Engineering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567513795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/>
              <a:t>MathPrompter</a:t>
            </a:r>
            <a:r>
              <a:rPr lang="en-US" altLang="zh-CN" sz="4000" dirty="0"/>
              <a:t>: Prompt LM and verify result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0090" y="1654175"/>
            <a:ext cx="9812020" cy="4006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zh-C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046336-3B7B-E045-1550-C9B333F6A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831" y="2315795"/>
            <a:ext cx="6662743" cy="440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95786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“Leveraging” LLMs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0090" y="1654174"/>
            <a:ext cx="9812020" cy="4538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/>
              <a:t>Pros: </a:t>
            </a:r>
          </a:p>
          <a:p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Easy to start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Relatively low cost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r>
              <a:rPr lang="en-US" altLang="zh-CN" sz="2800" dirty="0"/>
              <a:t>Cons:</a:t>
            </a:r>
          </a:p>
          <a:p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Competitiveness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Performance variance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4293371662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“Replacing” LLMs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0090" y="1654175"/>
            <a:ext cx="9812020" cy="4006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/>
              <a:t>Approaches:</a:t>
            </a:r>
          </a:p>
          <a:p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Augmented Language Models</a:t>
            </a:r>
          </a:p>
          <a:p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New Architecture for Language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r>
              <a:rPr lang="en-US" altLang="zh-CN" sz="2800" dirty="0"/>
              <a:t>Pros &amp; cons: </a:t>
            </a:r>
          </a:p>
          <a:p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high risk &amp; high reward</a:t>
            </a:r>
          </a:p>
        </p:txBody>
      </p:sp>
    </p:spTree>
    <p:extLst>
      <p:ext uri="{BB962C8B-B14F-4D97-AF65-F5344CB8AC3E}">
        <p14:creationId xmlns:p14="http://schemas.microsoft.com/office/powerpoint/2010/main" val="1726902116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Augmented Language Models: </a:t>
            </a:r>
            <a:r>
              <a:rPr lang="en-US" altLang="zh-CN" sz="4000" dirty="0" err="1"/>
              <a:t>Toolformer</a:t>
            </a:r>
            <a:endParaRPr lang="en-US" altLang="zh-CN" sz="4000" dirty="0"/>
          </a:p>
        </p:txBody>
      </p:sp>
      <p:sp>
        <p:nvSpPr>
          <p:cNvPr id="3" name="文本框 2"/>
          <p:cNvSpPr txBox="1"/>
          <p:nvPr/>
        </p:nvSpPr>
        <p:spPr>
          <a:xfrm>
            <a:off x="956310" y="1654175"/>
            <a:ext cx="9812020" cy="4006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32790" y="2610803"/>
            <a:ext cx="10259060" cy="21894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New Architecture for Language Models: AFT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6310" y="1654175"/>
            <a:ext cx="9812020" cy="4006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0A2C68-2973-65F7-06EE-4D68AB8D6B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9497" y="3247050"/>
            <a:ext cx="5925645" cy="2457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62499A-E6CE-602C-1FB5-CA89F856ED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9977" y="2260946"/>
            <a:ext cx="5503734" cy="10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69302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38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859790" y="28816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/>
              <a:t>5. Summary</a:t>
            </a:r>
          </a:p>
        </p:txBody>
      </p:sp>
    </p:spTree>
    <p:extLst>
      <p:ext uri="{BB962C8B-B14F-4D97-AF65-F5344CB8AC3E}">
        <p14:creationId xmlns:p14="http://schemas.microsoft.com/office/powerpoint/2010/main" val="2733190112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60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39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859790" y="28816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CN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CCD06-1415-14AC-BC22-F3B9DB983E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719" y="2139473"/>
            <a:ext cx="6610350" cy="2809875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C928515A-801C-53BE-891B-6E52796F463B}"/>
              </a:ext>
            </a:extLst>
          </p:cNvPr>
          <p:cNvSpPr>
            <a:spLocks noGrp="1"/>
          </p:cNvSpPr>
          <p:nvPr/>
        </p:nvSpPr>
        <p:spPr>
          <a:xfrm>
            <a:off x="816610" y="1790875"/>
            <a:ext cx="4283787" cy="3368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A new </a:t>
            </a:r>
          </a:p>
          <a:p>
            <a:r>
              <a:rPr lang="en-US" altLang="zh-CN" sz="4800" dirty="0"/>
              <a:t>Moore’s Law </a:t>
            </a:r>
          </a:p>
          <a:p>
            <a:r>
              <a:rPr lang="en-US" altLang="zh-CN" sz="4800" dirty="0"/>
              <a:t>is coming!</a:t>
            </a:r>
          </a:p>
        </p:txBody>
      </p:sp>
    </p:spTree>
    <p:extLst>
      <p:ext uri="{BB962C8B-B14F-4D97-AF65-F5344CB8AC3E}">
        <p14:creationId xmlns:p14="http://schemas.microsoft.com/office/powerpoint/2010/main" val="197135447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F709E8-A1E5-004E-CF62-2170BC9371A2}"/>
              </a:ext>
            </a:extLst>
          </p:cNvPr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GPT-4 just released!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083CE-03F3-F3CB-8661-00667F69B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25" y="1736312"/>
            <a:ext cx="5639685" cy="4879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81A19A-04F6-2EBB-0D29-76D8AD9C5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639" y="1736311"/>
            <a:ext cx="5593156" cy="487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4549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sp>
        <p:nvSpPr>
          <p:cNvPr id="3" name="标题 1"/>
          <p:cNvSpPr txBox="1"/>
          <p:nvPr/>
        </p:nvSpPr>
        <p:spPr bwMode="auto">
          <a:xfrm>
            <a:off x="1587047" y="1591964"/>
            <a:ext cx="8686201" cy="3002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5" tIns="45712" rIns="91425" bIns="45712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5400" dirty="0">
              <a:solidFill>
                <a:schemeClr val="accent6">
                  <a:lumMod val="50000"/>
                </a:schemeClr>
              </a:solidFill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40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524000" y="1524635"/>
            <a:ext cx="9144000" cy="384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Thanks!</a:t>
            </a:r>
            <a:endParaRPr lang="zh-CN" altLang="en-US"/>
          </a:p>
          <a:p>
            <a:endParaRPr lang="zh-CN" altLang="en-US"/>
          </a:p>
          <a:p>
            <a:endParaRPr lang="zh-CN" altLang="en-US" sz="2800"/>
          </a:p>
        </p:txBody>
      </p:sp>
      <p:sp>
        <p:nvSpPr>
          <p:cNvPr id="10" name="文本框 9"/>
          <p:cNvSpPr txBox="1"/>
          <p:nvPr/>
        </p:nvSpPr>
        <p:spPr>
          <a:xfrm>
            <a:off x="4447967" y="4443081"/>
            <a:ext cx="4015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Email: wangzihan0527@ruc.edu.cn</a:t>
            </a:r>
          </a:p>
          <a:p>
            <a:r>
              <a:rPr lang="en-US" dirty="0"/>
              <a:t>Homepage: zihanwang314.github.io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14A910-7C60-267F-3C95-B0D7F4757C36}"/>
              </a:ext>
            </a:extLst>
          </p:cNvPr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Model size is increasing exponentially </a:t>
            </a:r>
          </a:p>
        </p:txBody>
      </p:sp>
      <p:pic>
        <p:nvPicPr>
          <p:cNvPr id="3" name="图片 6">
            <a:extLst>
              <a:ext uri="{FF2B5EF4-FFF2-40B4-BE49-F238E27FC236}">
                <a16:creationId xmlns:a16="http://schemas.microsoft.com/office/drawing/2014/main" id="{D1B73010-F909-6E4C-3E77-1B4551A265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06625" y="1726565"/>
            <a:ext cx="794004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6212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6D81C7-0E7C-060E-5CD9-79621F696F44}"/>
              </a:ext>
            </a:extLst>
          </p:cNvPr>
          <p:cNvSpPr>
            <a:spLocks noGrp="1"/>
          </p:cNvSpPr>
          <p:nvPr/>
        </p:nvSpPr>
        <p:spPr>
          <a:xfrm>
            <a:off x="859790" y="28816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/>
              <a:t>1. Behind LLMs: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199770328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/>
              <a:t>Theories of Language Models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9310" y="1769745"/>
            <a:ext cx="10642600" cy="4502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>
                <a:sym typeface="+mn-ea"/>
              </a:rPr>
              <a:t>Three approaches for language modelling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/>
              <a:t>· 					         	    </a:t>
            </a:r>
            <a:r>
              <a:rPr lang="en-US" altLang="zh-CN" sz="2800" dirty="0">
                <a:sym typeface="+mn-ea"/>
              </a:rPr>
              <a:t>Sentence Correction (Denoising)</a:t>
            </a:r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/>
              <a:t>· 					         	</a:t>
            </a:r>
            <a:r>
              <a:rPr lang="en-US" altLang="zh-CN" sz="2800" dirty="0">
                <a:sym typeface="+mn-ea"/>
              </a:rPr>
              <a:t>    Text Completion</a:t>
            </a:r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/>
              <a:t>· 						    Text Translation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780" y="2670969"/>
            <a:ext cx="3741420" cy="525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0780" y="3922474"/>
            <a:ext cx="4747260" cy="5410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180" y="5189220"/>
            <a:ext cx="52578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3075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/>
              <a:t>Theories of Language Models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9310" y="1769745"/>
            <a:ext cx="10642600" cy="4502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/>
              <a:t>Parametric architectures for sentence denoising: Encoder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667761" y="2623821"/>
            <a:ext cx="4466778" cy="373252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/>
              <a:t>Theories of Language Models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9310" y="1769745"/>
            <a:ext cx="10642600" cy="4502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/>
              <a:t>Parametric architectures for text completion: Decoder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620135" y="2695575"/>
            <a:ext cx="4611370" cy="36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24243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BlYjVjZjdlZWI5ZmNiMjI2YTVjNjk2YzRjNDljNzIifQ=="/>
  <p:tag name="KSO_WPP_MARK_KEY" val="e4697c38-4443-4372-a696-5f8d4972b18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1062</Words>
  <Application>Microsoft Office PowerPoint</Application>
  <PresentationFormat>Widescreen</PresentationFormat>
  <Paragraphs>251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Söhne</vt:lpstr>
      <vt:lpstr>方正小标宋简体</vt:lpstr>
      <vt:lpstr>Arial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Zihan Wang</cp:lastModifiedBy>
  <cp:revision>291</cp:revision>
  <dcterms:created xsi:type="dcterms:W3CDTF">2023-01-12T00:56:00Z</dcterms:created>
  <dcterms:modified xsi:type="dcterms:W3CDTF">2023-03-17T12:22:32Z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6080B85E527B4753941314E30C290400</vt:lpwstr>
  </property>
  <property fmtid="{D5CDD505-2E9C-101B-9397-08002B2CF9AE}" pid="3" name="KSOProductBuildVer">
    <vt:lpwstr>2052-11.1.0.13703</vt:lpwstr>
  </property>
</Properties>
</file>